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798" r:id="rId2"/>
    <p:sldMasterId id="2147483812" r:id="rId3"/>
  </p:sldMasterIdLst>
  <p:notesMasterIdLst>
    <p:notesMasterId r:id="rId26"/>
  </p:notesMasterIdLst>
  <p:handoutMasterIdLst>
    <p:handoutMasterId r:id="rId27"/>
  </p:handoutMasterIdLst>
  <p:sldIdLst>
    <p:sldId id="311" r:id="rId4"/>
    <p:sldId id="369" r:id="rId5"/>
    <p:sldId id="368" r:id="rId6"/>
    <p:sldId id="371" r:id="rId7"/>
    <p:sldId id="379" r:id="rId8"/>
    <p:sldId id="374" r:id="rId9"/>
    <p:sldId id="376" r:id="rId10"/>
    <p:sldId id="377" r:id="rId11"/>
    <p:sldId id="384" r:id="rId12"/>
    <p:sldId id="373" r:id="rId13"/>
    <p:sldId id="380" r:id="rId14"/>
    <p:sldId id="383" r:id="rId15"/>
    <p:sldId id="381" r:id="rId16"/>
    <p:sldId id="388" r:id="rId17"/>
    <p:sldId id="385" r:id="rId18"/>
    <p:sldId id="386" r:id="rId19"/>
    <p:sldId id="387" r:id="rId20"/>
    <p:sldId id="382" r:id="rId21"/>
    <p:sldId id="363" r:id="rId22"/>
    <p:sldId id="366" r:id="rId23"/>
    <p:sldId id="352" r:id="rId24"/>
    <p:sldId id="358" r:id="rId25"/>
  </p:sldIdLst>
  <p:sldSz cx="9144000" cy="5143500" type="screen16x9"/>
  <p:notesSz cx="6810375" cy="994251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2">
          <p15:clr>
            <a:srgbClr val="A4A3A4"/>
          </p15:clr>
        </p15:guide>
        <p15:guide id="4" pos="214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A8BBC0"/>
    <a:srgbClr val="FFFF00"/>
    <a:srgbClr val="124192"/>
    <a:srgbClr val="000000"/>
    <a:srgbClr val="68717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872" autoAdjust="0"/>
    <p:restoredTop sz="83120" autoAdjust="0"/>
  </p:normalViewPr>
  <p:slideViewPr>
    <p:cSldViewPr snapToGrid="0">
      <p:cViewPr varScale="1">
        <p:scale>
          <a:sx n="150" d="100"/>
          <a:sy n="150" d="100"/>
        </p:scale>
        <p:origin x="-582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70" y="-120"/>
      </p:cViewPr>
      <p:guideLst>
        <p:guide orient="horz" pos="2880"/>
        <p:guide orient="horz" pos="3132"/>
        <p:guide pos="2160"/>
        <p:guide pos="2145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3A1A956-FBA6-4D44-9717-88B588F88EA2}" type="datetimeFigureOut">
              <a:rPr lang="en-US"/>
              <a:pPr>
                <a:defRPr/>
              </a:pPr>
              <a:t>3/28/2019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EB7DA75-3119-461F-BBD9-15CADFA283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75986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2CF6B7E-5EE0-4686-A335-20EF82FA6D28}" type="datetimeFigureOut">
              <a:rPr lang="en-US"/>
              <a:pPr>
                <a:defRPr/>
              </a:pPr>
              <a:t>3/28/2019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6C2616F-011D-47B3-A2C1-4E16F11993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77992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ヒラギノ角ゴ Pro W3"/>
              <a:cs typeface="ヒラギノ角ゴ Pro W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CF1E334-DD0D-44F1-B379-F6C65B92AF5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80054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LTE</a:t>
            </a:r>
            <a:r>
              <a:rPr lang="zh-CN" altLang="en-US" dirty="0"/>
              <a:t>系统只是一个通俗的说法</a:t>
            </a:r>
            <a:r>
              <a:rPr lang="en-US" altLang="zh-CN" dirty="0"/>
              <a:t>,</a:t>
            </a:r>
            <a:r>
              <a:rPr lang="zh-CN" altLang="en-US" dirty="0"/>
              <a:t>实际上规范的称法是</a:t>
            </a:r>
            <a:r>
              <a:rPr lang="en-US" altLang="zh-CN" dirty="0"/>
              <a:t>EPS,</a:t>
            </a:r>
            <a:r>
              <a:rPr lang="zh-CN" altLang="en-US" baseline="0" dirty="0"/>
              <a:t>它由</a:t>
            </a:r>
            <a:r>
              <a:rPr lang="en-US" altLang="zh-CN" baseline="0" dirty="0"/>
              <a:t>EPC</a:t>
            </a:r>
            <a:r>
              <a:rPr lang="zh-CN" altLang="en-US" baseline="0" dirty="0"/>
              <a:t>和</a:t>
            </a:r>
            <a:r>
              <a:rPr lang="en-US" altLang="zh-CN" baseline="0" dirty="0"/>
              <a:t>E-UTRAN</a:t>
            </a:r>
            <a:r>
              <a:rPr lang="zh-CN" altLang="en-US" baseline="0" dirty="0"/>
              <a:t>组成</a:t>
            </a:r>
            <a:r>
              <a:rPr lang="en-US" altLang="zh-CN" baseline="0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29156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2122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44203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29220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16517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3" y="1087438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0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22363" y="563044"/>
            <a:ext cx="8244000" cy="2253600"/>
          </a:xfrm>
        </p:spPr>
        <p:txBody>
          <a:bodyPr/>
          <a:lstStyle>
            <a:lvl1pPr marL="0" indent="0">
              <a:buNone/>
              <a:defRPr sz="6600">
                <a:solidFill>
                  <a:schemeClr val="tx2"/>
                </a:solidFill>
                <a:latin typeface="+mj-lt"/>
              </a:defRPr>
            </a:lvl1pPr>
          </a:lstStyle>
          <a:p>
            <a:pPr eaLnBrk="1" hangingPunct="1"/>
            <a:r>
              <a:rPr lang="en-US" dirty="0">
                <a:ea typeface="ヒラギノ角ゴ Pro W3"/>
                <a:cs typeface="ヒラギノ角ゴ Pro W3"/>
              </a:rPr>
              <a:t>main headline in</a:t>
            </a:r>
            <a:br>
              <a:rPr lang="en-US" dirty="0">
                <a:ea typeface="ヒラギノ角ゴ Pro W3"/>
                <a:cs typeface="ヒラギノ角ゴ Pro W3"/>
              </a:rPr>
            </a:br>
            <a:r>
              <a:rPr lang="en-US" dirty="0">
                <a:ea typeface="ヒラギノ角ゴ Pro W3"/>
                <a:cs typeface="ヒラギノ角ゴ Pro W3"/>
              </a:rPr>
              <a:t>lower case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22276" y="2659314"/>
            <a:ext cx="8243887" cy="1697037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US" sz="1800" dirty="0"/>
              <a:t>Supporting headline in sentence case here</a:t>
            </a:r>
          </a:p>
          <a:p>
            <a:pPr eaLnBrk="1" hangingPunct="1">
              <a:defRPr/>
            </a:pPr>
            <a:r>
              <a:rPr lang="en-US" sz="1800" dirty="0"/>
              <a:t>Author/Presenter</a:t>
            </a:r>
          </a:p>
          <a:p>
            <a:pPr eaLnBrk="1" hangingPunct="1">
              <a:defRPr/>
            </a:pPr>
            <a:r>
              <a:rPr lang="en-GB" sz="1800" dirty="0"/>
              <a:t>DD-MM-YYYY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45822" y="304709"/>
            <a:ext cx="1492189" cy="247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220" y="39903"/>
            <a:ext cx="1567485" cy="6604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7600" y="288000"/>
            <a:ext cx="8244000" cy="2253600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4400" baseline="0">
                <a:solidFill>
                  <a:schemeClr val="tx2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kia Blu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 dirty="0">
              <a:latin typeface="+mj-lt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and </a:t>
            </a: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background</a:t>
            </a: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GB" sz="5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182688-34E5-4CE3-92E4-C88AA8BD9750}" type="slidenum">
              <a:rPr lang="en-US" sz="800" noProof="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2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050" name="Picture 1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59725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341438" y="4643438"/>
            <a:ext cx="6078537" cy="1222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noProof="0" dirty="0">
                <a:solidFill>
                  <a:schemeClr val="bg2"/>
                </a:solidFill>
                <a:latin typeface="+mn-lt"/>
                <a:cs typeface="Arial" charset="0"/>
              </a:rPr>
              <a:t>© Nokia Solutions and Networks 2014</a:t>
            </a:r>
          </a:p>
        </p:txBody>
      </p:sp>
      <p:sp>
        <p:nvSpPr>
          <p:cNvPr id="31" name="Footer Placeholder 29"/>
          <p:cNvSpPr>
            <a:spLocks noGrp="1"/>
          </p:cNvSpPr>
          <p:nvPr>
            <p:ph type="ftr" sz="quarter" idx="3"/>
          </p:nvPr>
        </p:nvSpPr>
        <p:spPr>
          <a:xfrm>
            <a:off x="432000" y="4789325"/>
            <a:ext cx="60804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5" r:id="rId2"/>
    <p:sldLayoutId id="2147483804" r:id="rId3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+mj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6155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880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5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Core and background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GB" sz="500" b="1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noProof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2800" y="4644000"/>
            <a:ext cx="5048250" cy="1222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+mn-lt"/>
                <a:cs typeface="Arial" charset="0"/>
              </a:rPr>
              <a:t>© Nokia Solutions</a:t>
            </a:r>
            <a:r>
              <a:rPr lang="en-US" sz="800" baseline="0" noProof="0" dirty="0">
                <a:solidFill>
                  <a:schemeClr val="bg1"/>
                </a:solidFill>
                <a:latin typeface="+mn-lt"/>
                <a:cs typeface="Arial" charset="0"/>
              </a:rPr>
              <a:t> and Networks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 charset="0"/>
              </a:rPr>
              <a:t> 2014</a:t>
            </a:r>
          </a:p>
        </p:txBody>
      </p:sp>
      <p:sp>
        <p:nvSpPr>
          <p:cNvPr id="2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432000" y="4789425"/>
            <a:ext cx="50472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sldNum="0"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1800" b="1" kern="1200">
          <a:solidFill>
            <a:schemeClr val="tx2"/>
          </a:solidFill>
          <a:latin typeface="+mj-lt"/>
          <a:ea typeface="ヒラギノ角ゴ Pro W3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0" fontAlgn="base" hangingPunct="0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0" fontAlgn="base" hangingPunct="0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241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ヒラギノ角ゴ Pro W3"/>
                <a:cs typeface="ヒラギノ角ゴ Pro W3"/>
              </a:rPr>
              <a:t>LTE introduction</a:t>
            </a:r>
            <a:endParaRPr lang="en-US" dirty="0">
              <a:ea typeface="ヒラギノ角ゴ Pro W3"/>
              <a:cs typeface="ヒラギノ角ゴ Pro W3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>
              <a:buNone/>
              <a:defRPr/>
            </a:pPr>
            <a:r>
              <a:rPr lang="zh-CN" altLang="en-US" sz="1800" dirty="0" smtClean="0"/>
              <a:t>第一部分</a:t>
            </a:r>
            <a:r>
              <a:rPr lang="en-US" altLang="zh-CN" sz="1800" dirty="0" smtClean="0"/>
              <a:t>:LTE</a:t>
            </a:r>
            <a:r>
              <a:rPr lang="zh-CN" altLang="en-US" sz="1800" dirty="0" smtClean="0"/>
              <a:t>概述</a:t>
            </a:r>
            <a:endParaRPr lang="en-US" altLang="zh-CN" sz="1800" dirty="0" smtClean="0"/>
          </a:p>
          <a:p>
            <a:pPr eaLnBrk="1" hangingPunct="1">
              <a:buNone/>
              <a:defRPr/>
            </a:pPr>
            <a:endParaRPr lang="en-US" sz="1800" dirty="0"/>
          </a:p>
          <a:p>
            <a:pPr eaLnBrk="1" hangingPunct="1">
              <a:buNone/>
              <a:defRPr/>
            </a:pPr>
            <a:r>
              <a:rPr lang="en-US" sz="1800" dirty="0"/>
              <a:t>Zhou Rock</a:t>
            </a:r>
          </a:p>
          <a:p>
            <a:pPr marL="0" indent="0" eaLnBrk="1" hangingPunct="1">
              <a:buNone/>
              <a:defRPr/>
            </a:pPr>
            <a:r>
              <a:rPr lang="en-GB" sz="1100" dirty="0" smtClean="0"/>
              <a:t>01-</a:t>
            </a:r>
            <a:r>
              <a:rPr lang="en-US" sz="1100" dirty="0" smtClean="0"/>
              <a:t>Jun</a:t>
            </a:r>
            <a:r>
              <a:rPr lang="en-GB" sz="1100" dirty="0" smtClean="0"/>
              <a:t>-2017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init</a:t>
            </a:r>
            <a:endParaRPr lang="en-GB" sz="1100" dirty="0" smtClean="0"/>
          </a:p>
          <a:p>
            <a:pPr marL="0" indent="0" eaLnBrk="1" hangingPunct="1">
              <a:buNone/>
              <a:defRPr/>
            </a:pPr>
            <a:r>
              <a:rPr lang="en-US" altLang="zh-CN" sz="1100" dirty="0" smtClean="0"/>
              <a:t>24-Mar-2019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update</a:t>
            </a:r>
            <a:endParaRPr lang="en-GB" sz="11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关键技术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LTE: </a:t>
            </a:r>
            <a:r>
              <a:rPr lang="zh-CN" altLang="en-US" dirty="0"/>
              <a:t>技术特点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4" y="931647"/>
            <a:ext cx="4941240" cy="293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8063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关键技术</a:t>
            </a:r>
            <a:r>
              <a:rPr lang="en-US" altLang="zh-CN" dirty="0" smtClean="0"/>
              <a:t>- OFDM</a:t>
            </a:r>
            <a:r>
              <a:rPr lang="zh-CN" altLang="en-US" dirty="0" smtClean="0"/>
              <a:t>技术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正交频分复用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正交，复用技术的基石，正交就是可分离。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OFDM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是一种多载波技术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,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有多个子载波同时工作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, OFDM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的正交指的就是这些子载波是正交的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.</a:t>
            </a: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特点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：频谱利用率高 </a:t>
            </a:r>
            <a:endParaRPr lang="en-US" altLang="zh-CN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lvl="0" indent="-230188">
              <a:spcAft>
                <a:spcPts val="600"/>
              </a:spcAft>
              <a:buFont typeface="Arial" charset="0"/>
              <a:buChar char="•"/>
              <a:defRPr/>
            </a:pP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缺点：对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频偏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敏感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(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子载波之间的正交性破坏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)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，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峰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均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比高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(OFDM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是多个子信道信号的叠加，如果多个信号的相位一致，得到的叠加信号的瞬时功率就会远高于信号的平均功率，即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PAPR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高，对功放的线性度即动态范围提出了很高的要求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)</a:t>
            </a:r>
          </a:p>
          <a:p>
            <a:pPr marL="230188" lvl="0" indent="-230188">
              <a:spcAft>
                <a:spcPts val="600"/>
              </a:spcAft>
              <a:buFont typeface="Arial" charset="0"/>
              <a:buChar char="•"/>
              <a:defRPr/>
            </a:pPr>
            <a:endParaRPr lang="en-US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lvl="0" indent="-230188">
              <a:spcAft>
                <a:spcPts val="600"/>
              </a:spcAft>
              <a:buFont typeface="Arial" charset="0"/>
              <a:buChar char="•"/>
              <a:defRPr/>
            </a:pP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下行采用了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OFDMA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，上行采用了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SC-FDMA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(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更小的功耗和更便宜的功放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)</a:t>
            </a:r>
            <a:endParaRPr lang="en-US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5729" y="2546350"/>
            <a:ext cx="3068220" cy="181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47509" y="2571750"/>
            <a:ext cx="2428191" cy="1799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46499" y="2593770"/>
            <a:ext cx="2550189" cy="1768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关键技术</a:t>
            </a:r>
            <a:r>
              <a:rPr lang="en-US" altLang="zh-CN" dirty="0" smtClean="0"/>
              <a:t>- AMC</a:t>
            </a:r>
            <a:r>
              <a:rPr lang="zh-CN" altLang="en-US" dirty="0" smtClean="0"/>
              <a:t>技术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自适应调制编码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调制的作用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.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 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把需要传递的信息送上射频信道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提高空中接口数据业务的能力 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QPSK, 16QAM, 64QAM,256QAM…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	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高阶调制和低阶调制</a:t>
            </a:r>
            <a:endParaRPr lang="en-US" altLang="zh-CN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altLang="zh-CN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altLang="zh-CN" sz="1000" dirty="0" err="1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eNODEB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根据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UE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反馈的信道质量指示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CQI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，灵活地采用不同的调制和编码方式</a:t>
            </a:r>
            <a:endParaRPr lang="en-US" altLang="zh-CN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调制，编码方式和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CQI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的对应表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3GPP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 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36.23</a:t>
            </a: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04792" y="749300"/>
            <a:ext cx="3285157" cy="193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3577" y="2692400"/>
            <a:ext cx="2162461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关键技术</a:t>
            </a:r>
            <a:r>
              <a:rPr lang="en-US" altLang="zh-CN" dirty="0" smtClean="0"/>
              <a:t>-</a:t>
            </a:r>
            <a:r>
              <a:rPr lang="zh-CN" altLang="en-US" dirty="0" smtClean="0"/>
              <a:t> 多天线技术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600" dirty="0" smtClean="0"/>
              <a:t>波束赋形</a:t>
            </a:r>
            <a:endParaRPr lang="en-US" altLang="zh-CN" sz="1600" dirty="0" smtClean="0"/>
          </a:p>
          <a:p>
            <a:r>
              <a:rPr lang="zh-CN" altLang="zh-CN" sz="1600" dirty="0" smtClean="0"/>
              <a:t>分集</a:t>
            </a:r>
            <a:r>
              <a:rPr lang="zh-CN" altLang="en-US" sz="1600" dirty="0" smtClean="0"/>
              <a:t>增益 </a:t>
            </a:r>
            <a:r>
              <a:rPr lang="en-US" altLang="zh-CN" sz="1600" dirty="0" smtClean="0"/>
              <a:t>=&gt;</a:t>
            </a:r>
            <a:r>
              <a:rPr lang="zh-CN" altLang="en-US" sz="1600" dirty="0" smtClean="0"/>
              <a:t> 改善信道衰落造成的干扰</a:t>
            </a:r>
            <a:r>
              <a:rPr lang="zh-CN" altLang="zh-CN" sz="1600" dirty="0" smtClean="0"/>
              <a:t>（对抗衰落）</a:t>
            </a:r>
            <a:endParaRPr lang="en-US" altLang="zh-CN" sz="1600" dirty="0" smtClean="0"/>
          </a:p>
          <a:p>
            <a:r>
              <a:rPr lang="en-US" altLang="zh-CN" sz="1600" dirty="0" smtClean="0"/>
              <a:t>MIMO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(</a:t>
            </a:r>
            <a:r>
              <a:rPr lang="en-US" altLang="zh-CN" sz="1600" dirty="0" smtClean="0">
                <a:ea typeface="宋体" charset="-122"/>
              </a:rPr>
              <a:t>Multiple Input Multiple Output </a:t>
            </a:r>
            <a:r>
              <a:rPr lang="en-US" altLang="zh-CN" sz="1600" dirty="0" smtClean="0"/>
              <a:t>)=&gt;</a:t>
            </a:r>
            <a:r>
              <a:rPr lang="zh-CN" altLang="en-US" sz="1600" dirty="0" smtClean="0"/>
              <a:t> </a:t>
            </a:r>
            <a:r>
              <a:rPr lang="zh-CN" altLang="en-US" sz="1600" dirty="0" smtClean="0"/>
              <a:t>空间复用 </a:t>
            </a:r>
            <a:r>
              <a:rPr lang="en-US" altLang="zh-CN" sz="1600" dirty="0" smtClean="0"/>
              <a:t>	</a:t>
            </a:r>
            <a:r>
              <a:rPr lang="zh-CN" altLang="zh-CN" sz="1600" dirty="0" smtClean="0"/>
              <a:t>提</a:t>
            </a:r>
            <a:r>
              <a:rPr lang="zh-CN" altLang="en-US" sz="1600" dirty="0" smtClean="0"/>
              <a:t>升</a:t>
            </a:r>
            <a:r>
              <a:rPr lang="zh-CN" altLang="en-US" sz="1600" dirty="0" smtClean="0"/>
              <a:t>频谱效率，成倍增加数据速率</a:t>
            </a:r>
            <a:r>
              <a:rPr lang="zh-CN" altLang="zh-CN" sz="1600" dirty="0" smtClean="0"/>
              <a:t> </a:t>
            </a:r>
          </a:p>
          <a:p>
            <a:pPr marL="230188" indent="-230188">
              <a:spcAft>
                <a:spcPts val="600"/>
              </a:spcAft>
              <a:defRPr/>
            </a:pPr>
            <a:r>
              <a:rPr lang="zh-CN" altLang="zh-CN" sz="1600" dirty="0" smtClean="0"/>
              <a:t> </a:t>
            </a: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1032" y="3663434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采用的</a:t>
            </a:r>
            <a:r>
              <a:rPr lang="en-US" altLang="zh-CN" dirty="0" err="1" smtClean="0"/>
              <a:t>TMx</a:t>
            </a:r>
            <a:r>
              <a:rPr lang="zh-CN" altLang="en-US" dirty="0" smtClean="0"/>
              <a:t>模式与</a:t>
            </a:r>
            <a:r>
              <a:rPr lang="en-US" altLang="zh-CN" dirty="0" smtClean="0"/>
              <a:t>SINR</a:t>
            </a:r>
            <a:r>
              <a:rPr lang="zh-CN" altLang="en-US" dirty="0" smtClean="0"/>
              <a:t>及移动速度相关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9630" y="1879600"/>
            <a:ext cx="2834269" cy="145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空中接口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空中接口协议分层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86100" y="1003835"/>
            <a:ext cx="2863850" cy="1885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682" y="1028699"/>
            <a:ext cx="2691621" cy="187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262782" y="1663700"/>
            <a:ext cx="1458068" cy="111760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 smtClean="0">
              <a:solidFill>
                <a:schemeClr val="accent4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48000" y="1631950"/>
            <a:ext cx="927100" cy="116205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 smtClean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950" y="3314700"/>
            <a:ext cx="477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+mn-lt"/>
              </a:rPr>
              <a:t>为什么控制面和用户面都需要空口的</a:t>
            </a:r>
            <a:r>
              <a:rPr lang="en-US" altLang="zh-CN" sz="1200" dirty="0" smtClean="0">
                <a:latin typeface="+mn-lt"/>
              </a:rPr>
              <a:t>4</a:t>
            </a:r>
            <a:r>
              <a:rPr lang="zh-CN" altLang="en-US" sz="1200" dirty="0" smtClean="0">
                <a:latin typeface="+mn-lt"/>
              </a:rPr>
              <a:t>层协议？ 为了解决以下问题</a:t>
            </a:r>
            <a:endParaRPr lang="en-US" altLang="zh-CN" sz="1200" dirty="0" smtClean="0">
              <a:latin typeface="+mn-lt"/>
            </a:endParaRPr>
          </a:p>
          <a:p>
            <a:r>
              <a:rPr lang="en-US" altLang="zh-CN" sz="1200" dirty="0" smtClean="0">
                <a:latin typeface="+mn-lt"/>
              </a:rPr>
              <a:t>-</a:t>
            </a:r>
            <a:r>
              <a:rPr lang="zh-CN" altLang="en-US" sz="1200" dirty="0" smtClean="0">
                <a:latin typeface="+mn-lt"/>
              </a:rPr>
              <a:t>资源有限性，不安全性，不可靠性，资源共享性</a:t>
            </a:r>
          </a:p>
        </p:txBody>
      </p:sp>
      <p:sp>
        <p:nvSpPr>
          <p:cNvPr id="14" name="矩形 13"/>
          <p:cNvSpPr/>
          <p:nvPr/>
        </p:nvSpPr>
        <p:spPr>
          <a:xfrm>
            <a:off x="139700" y="3700324"/>
            <a:ext cx="4813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/>
              <a:t>PDCP</a:t>
            </a:r>
            <a:r>
              <a:rPr lang="zh-CN" altLang="en-US" sz="1000" dirty="0" smtClean="0"/>
              <a:t>：压缩</a:t>
            </a:r>
            <a:r>
              <a:rPr lang="en-US" altLang="zh-CN" sz="1000" dirty="0" smtClean="0"/>
              <a:t>(</a:t>
            </a:r>
            <a:r>
              <a:rPr lang="zh-CN" altLang="en-US" sz="1000" dirty="0" smtClean="0"/>
              <a:t>针对用户数据</a:t>
            </a:r>
            <a:r>
              <a:rPr lang="en-US" altLang="zh-CN" sz="1000" dirty="0" smtClean="0"/>
              <a:t>)</a:t>
            </a:r>
            <a:r>
              <a:rPr lang="zh-CN" altLang="en-US" sz="1000" dirty="0" smtClean="0"/>
              <a:t>，加解密</a:t>
            </a:r>
            <a:r>
              <a:rPr lang="en-US" altLang="zh-CN" sz="1000" dirty="0" smtClean="0"/>
              <a:t>( </a:t>
            </a:r>
            <a:r>
              <a:rPr lang="zh-CN" altLang="en-US" sz="1000" dirty="0" smtClean="0"/>
              <a:t>防止被窃听</a:t>
            </a:r>
            <a:r>
              <a:rPr lang="en-US" altLang="zh-CN" sz="1000" dirty="0" smtClean="0"/>
              <a:t>)</a:t>
            </a:r>
            <a:r>
              <a:rPr lang="zh-CN" altLang="en-US" sz="1000" dirty="0" smtClean="0"/>
              <a:t>，完整性保护</a:t>
            </a:r>
            <a:r>
              <a:rPr lang="en-US" altLang="zh-CN" sz="1000" dirty="0" smtClean="0"/>
              <a:t>(</a:t>
            </a:r>
            <a:r>
              <a:rPr lang="zh-CN" altLang="en-US" sz="1000" dirty="0" smtClean="0"/>
              <a:t>针对控制面信令，  </a:t>
            </a:r>
            <a:endParaRPr lang="en-US" altLang="zh-CN" sz="1000" dirty="0" smtClean="0"/>
          </a:p>
          <a:p>
            <a:r>
              <a:rPr lang="zh-CN" altLang="en-US" sz="1000" dirty="0" smtClean="0"/>
              <a:t>              防止信息被篡改</a:t>
            </a:r>
            <a:r>
              <a:rPr lang="en-US" altLang="zh-CN" sz="1000" dirty="0" smtClean="0"/>
              <a:t>)</a:t>
            </a:r>
            <a:r>
              <a:rPr lang="zh-CN" altLang="en-US" sz="1000" dirty="0" smtClean="0"/>
              <a:t> </a:t>
            </a:r>
            <a:endParaRPr lang="en-US" altLang="zh-CN" sz="1000" dirty="0" smtClean="0"/>
          </a:p>
          <a:p>
            <a:r>
              <a:rPr lang="en-US" altLang="zh-CN" sz="1000" dirty="0" smtClean="0"/>
              <a:t>RLC</a:t>
            </a:r>
            <a:r>
              <a:rPr lang="zh-CN" altLang="en-US" sz="1000" dirty="0" smtClean="0"/>
              <a:t>：  保证可靠传输 </a:t>
            </a:r>
            <a:r>
              <a:rPr lang="en-US" altLang="zh-CN" sz="1000" dirty="0" smtClean="0"/>
              <a:t>(</a:t>
            </a:r>
            <a:r>
              <a:rPr lang="zh-CN" altLang="en-US" sz="1000" dirty="0" smtClean="0"/>
              <a:t>确认模式，非确认模式，透明模式</a:t>
            </a:r>
            <a:r>
              <a:rPr lang="en-US" altLang="zh-CN" sz="1000" dirty="0" smtClean="0"/>
              <a:t>)</a:t>
            </a:r>
            <a:r>
              <a:rPr lang="zh-CN" altLang="en-US" sz="1000" dirty="0" smtClean="0"/>
              <a:t>，分段，级联，重组 </a:t>
            </a:r>
            <a:endParaRPr lang="en-US" altLang="zh-CN" sz="1000" dirty="0" smtClean="0"/>
          </a:p>
          <a:p>
            <a:r>
              <a:rPr lang="en-US" altLang="zh-CN" sz="1000" dirty="0" smtClean="0"/>
              <a:t>MAC</a:t>
            </a:r>
            <a:r>
              <a:rPr lang="zh-CN" altLang="en-US" sz="1000" dirty="0" smtClean="0"/>
              <a:t>： 资源的分配调度</a:t>
            </a:r>
            <a:r>
              <a:rPr lang="en-US" altLang="zh-CN" sz="1000" dirty="0" smtClean="0"/>
              <a:t>(UE</a:t>
            </a:r>
            <a:r>
              <a:rPr lang="zh-CN" altLang="en-US" sz="1000" dirty="0" smtClean="0"/>
              <a:t>的资源调度，传输格式选择，混合自动重传请求</a:t>
            </a:r>
            <a:r>
              <a:rPr lang="en-US" altLang="zh-CN" sz="1000" dirty="0" smtClean="0"/>
              <a:t>HARQ</a:t>
            </a:r>
            <a:r>
              <a:rPr lang="zh-CN" altLang="en-US" sz="1000" dirty="0" smtClean="0"/>
              <a:t>，     </a:t>
            </a:r>
            <a:endParaRPr lang="en-US" altLang="zh-CN" sz="1000" dirty="0" smtClean="0"/>
          </a:p>
          <a:p>
            <a:r>
              <a:rPr lang="zh-CN" altLang="en-US" sz="1000" dirty="0" smtClean="0"/>
              <a:t>             逻辑信道到传输信道的映射</a:t>
            </a:r>
            <a:r>
              <a:rPr lang="en-US" altLang="zh-CN" sz="1000" dirty="0" smtClean="0"/>
              <a:t>)</a:t>
            </a:r>
          </a:p>
          <a:p>
            <a:r>
              <a:rPr lang="en-US" altLang="zh-CN" sz="1000" dirty="0" smtClean="0"/>
              <a:t>PHY</a:t>
            </a:r>
            <a:r>
              <a:rPr lang="zh-CN" altLang="en-US" sz="1000" dirty="0" smtClean="0"/>
              <a:t>：  时频资源</a:t>
            </a:r>
            <a:endParaRPr lang="en-US" altLang="zh-CN" sz="1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09630" y="1219199"/>
            <a:ext cx="253272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空中接口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RRC</a:t>
            </a:r>
            <a:r>
              <a:rPr lang="zh-CN" altLang="en-US" dirty="0" smtClean="0"/>
              <a:t>功能和状态                                                         </a:t>
            </a:r>
            <a:r>
              <a:rPr lang="en-US" altLang="zh-CN" dirty="0" smtClean="0"/>
              <a:t>RRC</a:t>
            </a:r>
            <a:r>
              <a:rPr lang="zh-CN" altLang="en-US" dirty="0" smtClean="0"/>
              <a:t>无线信令承载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2150" y="896036"/>
            <a:ext cx="1892300" cy="152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039" y="879475"/>
            <a:ext cx="2709862" cy="152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7301" y="2959100"/>
            <a:ext cx="1131299" cy="9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87241" y="3427485"/>
            <a:ext cx="1001972" cy="50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15658" y="3445135"/>
            <a:ext cx="1084842" cy="493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直接箭头连接符 15"/>
          <p:cNvCxnSpPr/>
          <p:nvPr/>
        </p:nvCxnSpPr>
        <p:spPr>
          <a:xfrm>
            <a:off x="2564921" y="3519228"/>
            <a:ext cx="330679" cy="5022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rot="10800000" flipV="1">
            <a:off x="2578101" y="3824028"/>
            <a:ext cx="323237" cy="5022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10576" y="3277192"/>
            <a:ext cx="9657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latin typeface="+mn-lt"/>
              </a:rPr>
              <a:t>RRC</a:t>
            </a:r>
            <a:r>
              <a:rPr lang="zh-CN" altLang="en-US" sz="800" dirty="0" smtClean="0">
                <a:latin typeface="+mn-lt"/>
              </a:rPr>
              <a:t>连接建立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6250" y="3899222"/>
            <a:ext cx="8133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latin typeface="+mn-lt"/>
              </a:rPr>
              <a:t>RRC</a:t>
            </a:r>
            <a:r>
              <a:rPr lang="zh-CN" altLang="en-US" sz="800" dirty="0" smtClean="0">
                <a:latin typeface="+mn-lt"/>
              </a:rPr>
              <a:t>连接释放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30514" y="3136265"/>
            <a:ext cx="1122510" cy="84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5560968" y="809422"/>
            <a:ext cx="3583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所谓承载</a:t>
            </a:r>
            <a:r>
              <a:rPr lang="en-US" altLang="zh-CN" sz="800" dirty="0" err="1" smtClean="0">
                <a:latin typeface="+mn-lt"/>
              </a:rPr>
              <a:t>Raido</a:t>
            </a:r>
            <a:r>
              <a:rPr lang="zh-CN" altLang="en-US" sz="800" dirty="0" smtClean="0">
                <a:latin typeface="+mn-lt"/>
              </a:rPr>
              <a:t> </a:t>
            </a:r>
            <a:r>
              <a:rPr lang="en-US" altLang="zh-CN" sz="800" dirty="0" smtClean="0">
                <a:latin typeface="+mn-lt"/>
              </a:rPr>
              <a:t>Bearer:</a:t>
            </a:r>
          </a:p>
          <a:p>
            <a:r>
              <a:rPr lang="zh-CN" altLang="en-US" sz="800" dirty="0" smtClean="0">
                <a:latin typeface="+mn-lt"/>
              </a:rPr>
              <a:t>指的是底层对高层提供的服务，即</a:t>
            </a:r>
            <a:r>
              <a:rPr lang="en-US" altLang="zh-CN" sz="800" dirty="0" smtClean="0">
                <a:latin typeface="+mn-lt"/>
              </a:rPr>
              <a:t>PDCP/RLC/MAC/PHY</a:t>
            </a:r>
            <a:r>
              <a:rPr lang="zh-CN" altLang="en-US" sz="800" dirty="0" smtClean="0">
                <a:latin typeface="+mn-lt"/>
              </a:rPr>
              <a:t>对</a:t>
            </a:r>
            <a:r>
              <a:rPr lang="en-US" altLang="zh-CN" sz="800" dirty="0" smtClean="0">
                <a:latin typeface="+mn-lt"/>
              </a:rPr>
              <a:t>RRC</a:t>
            </a:r>
            <a:r>
              <a:rPr lang="zh-CN" altLang="en-US" sz="800" dirty="0" smtClean="0">
                <a:latin typeface="+mn-lt"/>
              </a:rPr>
              <a:t>提供的服务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674468" y="2851744"/>
            <a:ext cx="2211421" cy="1686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76211" y="1134893"/>
            <a:ext cx="1788145" cy="166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矩形标注 26"/>
          <p:cNvSpPr/>
          <p:nvPr/>
        </p:nvSpPr>
        <p:spPr>
          <a:xfrm>
            <a:off x="7879404" y="1536970"/>
            <a:ext cx="914400" cy="612648"/>
          </a:xfrm>
          <a:prstGeom prst="wedgeRectCallout">
            <a:avLst>
              <a:gd name="adj1" fmla="val -153457"/>
              <a:gd name="adj2" fmla="val -7616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 smtClean="0">
              <a:solidFill>
                <a:schemeClr val="accent4"/>
              </a:solidFill>
            </a:endParaRPr>
          </a:p>
        </p:txBody>
      </p:sp>
      <p:sp>
        <p:nvSpPr>
          <p:cNvPr id="28" name="圆角矩形标注 27"/>
          <p:cNvSpPr/>
          <p:nvPr/>
        </p:nvSpPr>
        <p:spPr>
          <a:xfrm>
            <a:off x="8022077" y="1575881"/>
            <a:ext cx="914400" cy="382621"/>
          </a:xfrm>
          <a:prstGeom prst="wedgeRoundRectCallout">
            <a:avLst>
              <a:gd name="adj1" fmla="val -191755"/>
              <a:gd name="adj2" fmla="val -94812"/>
              <a:gd name="adj3" fmla="val 1666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800" b="1" dirty="0" smtClean="0">
                <a:solidFill>
                  <a:schemeClr val="accent4"/>
                </a:solidFill>
              </a:rPr>
              <a:t>提供不同的服务质量和级别</a:t>
            </a:r>
          </a:p>
        </p:txBody>
      </p:sp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空中接口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MAC</a:t>
            </a:r>
            <a:endParaRPr lang="zh-CN" altLang="en-US" dirty="0"/>
          </a:p>
        </p:txBody>
      </p:sp>
      <p:sp>
        <p:nvSpPr>
          <p:cNvPr id="27" name="矩形标注 26"/>
          <p:cNvSpPr/>
          <p:nvPr/>
        </p:nvSpPr>
        <p:spPr>
          <a:xfrm>
            <a:off x="7879404" y="1536970"/>
            <a:ext cx="914400" cy="612648"/>
          </a:xfrm>
          <a:prstGeom prst="wedgeRectCallout">
            <a:avLst>
              <a:gd name="adj1" fmla="val -153457"/>
              <a:gd name="adj2" fmla="val -7616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 smtClean="0">
              <a:solidFill>
                <a:schemeClr val="accent4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615" y="920750"/>
            <a:ext cx="1202748" cy="150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87178" y="736600"/>
            <a:ext cx="2518172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71701" y="2678928"/>
            <a:ext cx="2826735" cy="166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5740400" y="244475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n-lt"/>
              </a:rPr>
              <a:t>映射关系图</a:t>
            </a:r>
            <a:r>
              <a:rPr lang="en-US" altLang="zh-CN" dirty="0" smtClean="0">
                <a:latin typeface="+mn-lt"/>
              </a:rPr>
              <a:t>TBD</a:t>
            </a:r>
            <a:endParaRPr lang="zh-CN" altLang="en-US" dirty="0" err="1" smtClean="0"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33600" y="226060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逻辑信道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84400" y="411480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传输信道</a:t>
            </a:r>
          </a:p>
        </p:txBody>
      </p:sp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空中接口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PHY</a:t>
            </a:r>
            <a:endParaRPr lang="zh-CN" altLang="en-US" dirty="0"/>
          </a:p>
        </p:txBody>
      </p:sp>
      <p:sp>
        <p:nvSpPr>
          <p:cNvPr id="27" name="矩形标注 26"/>
          <p:cNvSpPr/>
          <p:nvPr/>
        </p:nvSpPr>
        <p:spPr>
          <a:xfrm>
            <a:off x="7879404" y="1536970"/>
            <a:ext cx="914400" cy="612648"/>
          </a:xfrm>
          <a:prstGeom prst="wedgeRectCallout">
            <a:avLst>
              <a:gd name="adj1" fmla="val -153457"/>
              <a:gd name="adj2" fmla="val -7616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 smtClean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7350" y="93980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主要作用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32200" y="927100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物理层处理过程</a:t>
            </a:r>
            <a:endParaRPr lang="en-US" altLang="zh-CN" sz="800" dirty="0" smtClean="0"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7349" y="1148105"/>
            <a:ext cx="1876425" cy="1483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3632200" y="1619250"/>
            <a:ext cx="3775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信道编码：为了纠正信号在传输过程中可能存在的错误，会添加冗余和保护比特</a:t>
            </a:r>
            <a:endParaRPr lang="en-US" altLang="zh-CN" sz="800" dirty="0" smtClean="0">
              <a:latin typeface="+mn-lt"/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5960" y="1981200"/>
            <a:ext cx="2559903" cy="124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3625850" y="1828800"/>
            <a:ext cx="1415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速率匹配：比特选择和打孔</a:t>
            </a:r>
            <a:endParaRPr lang="en-US" altLang="zh-CN" sz="800" dirty="0" smtClean="0">
              <a:latin typeface="+mn-lt"/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16232" y="3575050"/>
            <a:ext cx="3216381" cy="60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14750" y="4220842"/>
            <a:ext cx="3211513" cy="581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3721100" y="1168400"/>
            <a:ext cx="9969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每个</a:t>
            </a:r>
            <a:r>
              <a:rPr lang="en-US" altLang="zh-CN" sz="800" dirty="0" smtClean="0">
                <a:latin typeface="+mn-lt"/>
              </a:rPr>
              <a:t>TTI</a:t>
            </a:r>
            <a:r>
              <a:rPr lang="zh-CN" altLang="en-US" sz="800" dirty="0" smtClean="0">
                <a:latin typeface="+mn-lt"/>
              </a:rPr>
              <a:t>从</a:t>
            </a:r>
            <a:r>
              <a:rPr lang="en-US" altLang="zh-CN" sz="800" dirty="0" smtClean="0">
                <a:latin typeface="+mn-lt"/>
              </a:rPr>
              <a:t>MAC</a:t>
            </a:r>
            <a:r>
              <a:rPr lang="zh-CN" altLang="en-US" sz="800" dirty="0" smtClean="0">
                <a:latin typeface="+mn-lt"/>
              </a:rPr>
              <a:t>传过来一个或两个传输块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89500" y="1168400"/>
            <a:ext cx="2476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latin typeface="+mn-lt"/>
              </a:rPr>
              <a:t>C</a:t>
            </a:r>
          </a:p>
          <a:p>
            <a:r>
              <a:rPr lang="en-US" altLang="zh-CN" sz="800" dirty="0" smtClean="0">
                <a:latin typeface="+mn-lt"/>
              </a:rPr>
              <a:t>R</a:t>
            </a:r>
          </a:p>
          <a:p>
            <a:r>
              <a:rPr lang="en-US" altLang="zh-CN" sz="800" dirty="0" smtClean="0">
                <a:latin typeface="+mn-lt"/>
              </a:rPr>
              <a:t>C</a:t>
            </a:r>
            <a:endParaRPr lang="zh-CN" altLang="en-US" sz="800" dirty="0" smtClean="0">
              <a:latin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83200" y="1174750"/>
            <a:ext cx="2476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分</a:t>
            </a:r>
            <a:endParaRPr lang="en-US" altLang="zh-CN" sz="800" dirty="0" smtClean="0">
              <a:latin typeface="+mn-lt"/>
            </a:endParaRPr>
          </a:p>
          <a:p>
            <a:r>
              <a:rPr lang="zh-CN" altLang="en-US" sz="800" dirty="0" smtClean="0">
                <a:latin typeface="+mn-lt"/>
              </a:rPr>
              <a:t>段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02300" y="1174751"/>
            <a:ext cx="41910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信道</a:t>
            </a:r>
            <a:endParaRPr lang="en-US" altLang="zh-CN" sz="800" dirty="0" smtClean="0">
              <a:latin typeface="+mn-lt"/>
            </a:endParaRPr>
          </a:p>
          <a:p>
            <a:r>
              <a:rPr lang="zh-CN" altLang="en-US" sz="800" dirty="0" smtClean="0">
                <a:latin typeface="+mn-lt"/>
              </a:rPr>
              <a:t>编码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48400" y="1181101"/>
            <a:ext cx="41910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速率</a:t>
            </a:r>
            <a:endParaRPr lang="en-US" altLang="zh-CN" sz="800" dirty="0" smtClean="0">
              <a:latin typeface="+mn-lt"/>
            </a:endParaRPr>
          </a:p>
          <a:p>
            <a:r>
              <a:rPr lang="zh-CN" altLang="en-US" sz="800" dirty="0" smtClean="0">
                <a:latin typeface="+mn-lt"/>
              </a:rPr>
              <a:t>匹配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cxnSp>
        <p:nvCxnSpPr>
          <p:cNvPr id="37" name="直接箭头连接符 36"/>
          <p:cNvCxnSpPr>
            <a:stCxn id="26" idx="3"/>
            <a:endCxn id="28" idx="1"/>
          </p:cNvCxnSpPr>
          <p:nvPr/>
        </p:nvCxnSpPr>
        <p:spPr>
          <a:xfrm>
            <a:off x="4718050" y="139923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5130800" y="140558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5524500" y="141193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6096000" y="141193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819900" y="1174750"/>
            <a:ext cx="2476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加扰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07250" y="1168400"/>
            <a:ext cx="4000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调制映射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6654800" y="140558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7048500" y="141193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708900" y="1098551"/>
            <a:ext cx="4000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天线端口映射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7588250" y="140558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229600" y="1168401"/>
            <a:ext cx="5270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生成</a:t>
            </a:r>
            <a:r>
              <a:rPr lang="en-US" altLang="zh-CN" sz="800" dirty="0" smtClean="0">
                <a:latin typeface="+mn-lt"/>
              </a:rPr>
              <a:t>OFDM</a:t>
            </a:r>
            <a:r>
              <a:rPr lang="zh-CN" altLang="en-US" sz="800" dirty="0" smtClean="0">
                <a:latin typeface="+mn-lt"/>
              </a:rPr>
              <a:t>信号</a:t>
            </a: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8089900" y="141828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>
              <a:buNone/>
            </a:pPr>
            <a:r>
              <a:rPr lang="en-US" altLang="zh-CN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R10</a:t>
            </a: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：</a:t>
            </a:r>
            <a:r>
              <a:rPr lang="en-US" altLang="zh-CN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CA</a:t>
            </a: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载波聚合</a:t>
            </a: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，把</a:t>
            </a: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连续频谱或若干离散频谱划分为多个成员载波</a:t>
            </a:r>
            <a:r>
              <a:rPr lang="en-US" altLang="zh-CN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CC</a:t>
            </a: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，允许终端在多个子频带上同时进行数据收发。</a:t>
            </a:r>
            <a:endParaRPr lang="zh-CN" altLang="zh-CN" sz="1200" dirty="0" smtClean="0">
              <a:solidFill>
                <a:schemeClr val="tx1"/>
              </a:solidFill>
              <a:latin typeface="Arial" charset="0"/>
              <a:ea typeface="ヒラギノ角ゴ Pro W3"/>
              <a:cs typeface="ヒラギノ角ゴ Pro W3"/>
            </a:endParaRPr>
          </a:p>
          <a:p>
            <a:pPr>
              <a:buNone/>
            </a:pPr>
            <a:r>
              <a:rPr lang="en-US" altLang="zh-CN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R11</a:t>
            </a: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：</a:t>
            </a:r>
            <a:r>
              <a:rPr lang="en-US" altLang="zh-CN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ICIC</a:t>
            </a:r>
          </a:p>
          <a:p>
            <a:pPr>
              <a:buNone/>
            </a:pPr>
            <a:r>
              <a:rPr lang="en-US" altLang="zh-CN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R12</a:t>
            </a: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：</a:t>
            </a:r>
            <a:r>
              <a:rPr lang="en-US" altLang="zh-CN" sz="1200" dirty="0" err="1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CoMP</a:t>
            </a: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多点协作，是为了实现干扰规避和干扰利用，包括两种：</a:t>
            </a:r>
            <a:endParaRPr lang="en-US" altLang="zh-CN" sz="1200" dirty="0" smtClean="0">
              <a:solidFill>
                <a:schemeClr val="tx1"/>
              </a:solidFill>
              <a:latin typeface="Arial" charset="0"/>
              <a:ea typeface="ヒラギノ角ゴ Pro W3"/>
              <a:cs typeface="ヒラギノ角ゴ Pro W3"/>
            </a:endParaRPr>
          </a:p>
          <a:p>
            <a:pPr>
              <a:buNone/>
            </a:pP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小区间干扰协调技术，也称为干扰避免；协作式</a:t>
            </a:r>
            <a:r>
              <a:rPr lang="en-US" altLang="zh-CN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MIMO</a:t>
            </a: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技术，也称为干扰利用</a:t>
            </a:r>
            <a:endParaRPr lang="zh-CN" altLang="zh-CN" sz="1200" dirty="0" smtClean="0">
              <a:solidFill>
                <a:schemeClr val="tx1"/>
              </a:solidFill>
              <a:latin typeface="Arial" charset="0"/>
              <a:ea typeface="ヒラギノ角ゴ Pro W3"/>
              <a:cs typeface="ヒラギノ角ゴ Pro W3"/>
            </a:endParaRPr>
          </a:p>
          <a:p>
            <a:pPr lvl="0"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…</a:t>
            </a:r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LTE-A</a:t>
            </a:r>
            <a:r>
              <a:rPr lang="zh-CN" altLang="en-US" dirty="0" smtClean="0"/>
              <a:t>技术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007" y="983153"/>
            <a:ext cx="4259263" cy="204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sz="1000" dirty="0"/>
              <a:t>EPS	Evolved Packet System (</a:t>
            </a:r>
            <a:r>
              <a:rPr lang="en-US" altLang="zh-CN" sz="1000" dirty="0"/>
              <a:t>EPS = EPC + E-UTRAN)</a:t>
            </a:r>
            <a:endParaRPr lang="en-GB" altLang="zh-CN" sz="1000" dirty="0"/>
          </a:p>
          <a:p>
            <a:r>
              <a:rPr lang="en-GB" altLang="zh-CN" sz="1000" dirty="0"/>
              <a:t>EPC	Evolved Packet Core</a:t>
            </a:r>
          </a:p>
          <a:p>
            <a:r>
              <a:rPr lang="en-GB" altLang="zh-CN" sz="1000" dirty="0"/>
              <a:t>E-UTRAN	Evolved UTRAN (UTRAN=Universal Terrestrial Radio Access Network)</a:t>
            </a:r>
            <a:r>
              <a:rPr lang="en-US" altLang="zh-CN" sz="1000" dirty="0"/>
              <a:t>  </a:t>
            </a:r>
            <a:endParaRPr lang="en-US" sz="1000" dirty="0"/>
          </a:p>
          <a:p>
            <a:r>
              <a:rPr lang="x-none" altLang="zh-CN" sz="1000" dirty="0"/>
              <a:t>eNB	E-UTRAN NodeB</a:t>
            </a:r>
            <a:endParaRPr lang="zh-CN" altLang="zh-CN" sz="1000" dirty="0"/>
          </a:p>
          <a:p>
            <a:r>
              <a:rPr lang="en-GB" altLang="zh-CN" sz="1000" dirty="0"/>
              <a:t>P-GW	PDN Gateway (PDN=Packet Data Network)</a:t>
            </a:r>
          </a:p>
          <a:p>
            <a:r>
              <a:rPr lang="en-US" altLang="zh-CN" sz="1000" dirty="0"/>
              <a:t>PCRF          Policy and Charging Rules Function</a:t>
            </a:r>
            <a:endParaRPr lang="en-GB" altLang="zh-CN" sz="1000" dirty="0"/>
          </a:p>
          <a:p>
            <a:r>
              <a:rPr lang="x-none" altLang="zh-CN" sz="1000" dirty="0"/>
              <a:t>S-GW	Serving GateWay</a:t>
            </a:r>
            <a:endParaRPr lang="en-US" altLang="zh-CN" sz="1000" dirty="0"/>
          </a:p>
          <a:p>
            <a:r>
              <a:rPr lang="en-US" altLang="zh-CN" sz="1000" dirty="0"/>
              <a:t>SAE            System Architecture Evolution</a:t>
            </a:r>
          </a:p>
          <a:p>
            <a:r>
              <a:rPr lang="en-GB" altLang="zh-CN" sz="1000" dirty="0"/>
              <a:t>MME	Mobility Management Entity</a:t>
            </a:r>
            <a:endParaRPr lang="zh-CN" altLang="zh-CN" sz="10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缩略语</a:t>
            </a:r>
            <a:r>
              <a:rPr lang="en-GB" altLang="zh-CN" dirty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>
              <a:solidFill>
                <a:schemeClr val="bg2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600" dirty="0" smtClean="0"/>
              <a:t>LTE</a:t>
            </a:r>
            <a:r>
              <a:rPr lang="zh-CN" altLang="en-US" sz="1600" dirty="0" smtClean="0"/>
              <a:t>概述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系统</a:t>
            </a:r>
            <a:r>
              <a:rPr lang="zh-CN" altLang="en-US" sz="1600" dirty="0" smtClean="0"/>
              <a:t>架构</a:t>
            </a:r>
            <a:r>
              <a:rPr lang="en-US" altLang="zh-CN" sz="1600" dirty="0" smtClean="0"/>
              <a:t>)</a:t>
            </a:r>
            <a:endParaRPr lang="en-US" altLang="zh-CN" sz="1600" dirty="0"/>
          </a:p>
          <a:p>
            <a:r>
              <a:rPr lang="en-US" altLang="zh-CN" sz="1600" dirty="0" smtClean="0"/>
              <a:t>LTE</a:t>
            </a:r>
            <a:r>
              <a:rPr lang="zh-CN" altLang="en-US" sz="1600" dirty="0" smtClean="0"/>
              <a:t>概述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主要</a:t>
            </a:r>
            <a:r>
              <a:rPr lang="zh-CN" altLang="en-US" sz="1600" dirty="0" smtClean="0"/>
              <a:t>网元</a:t>
            </a:r>
            <a:r>
              <a:rPr lang="en-US" altLang="zh-CN" sz="1600" dirty="0" smtClean="0"/>
              <a:t>)</a:t>
            </a:r>
          </a:p>
          <a:p>
            <a:r>
              <a:rPr lang="en-US" altLang="zh-CN" sz="1600" dirty="0" smtClean="0"/>
              <a:t>LTE</a:t>
            </a:r>
            <a:r>
              <a:rPr lang="zh-CN" altLang="en-US" sz="1600" dirty="0" smtClean="0"/>
              <a:t>接口</a:t>
            </a:r>
            <a:r>
              <a:rPr lang="zh-CN" altLang="en-US" sz="1600" dirty="0" smtClean="0"/>
              <a:t>和协议</a:t>
            </a:r>
            <a:endParaRPr lang="en-US" altLang="zh-CN" sz="1600" dirty="0" smtClean="0"/>
          </a:p>
          <a:p>
            <a:r>
              <a:rPr lang="en-US" altLang="zh-CN" sz="1600" dirty="0" smtClean="0"/>
              <a:t>LTE</a:t>
            </a:r>
            <a:r>
              <a:rPr lang="zh-CN" altLang="en-US" sz="1600" dirty="0" smtClean="0"/>
              <a:t>关键</a:t>
            </a:r>
            <a:r>
              <a:rPr lang="zh-CN" altLang="en-US" sz="1600" dirty="0" smtClean="0"/>
              <a:t>技术</a:t>
            </a:r>
            <a:r>
              <a:rPr lang="en-US" altLang="zh-CN" sz="1600" dirty="0" smtClean="0"/>
              <a:t>(</a:t>
            </a:r>
            <a:r>
              <a:rPr lang="en-US" altLang="zh-CN" sz="1600" dirty="0" smtClean="0"/>
              <a:t>OFDM</a:t>
            </a:r>
            <a:r>
              <a:rPr lang="en-US" altLang="zh-CN" sz="1600" dirty="0" smtClean="0"/>
              <a:t>, AMC, MIMO…)</a:t>
            </a:r>
            <a:endParaRPr lang="en-US" altLang="zh-CN" sz="1600" dirty="0" smtClean="0"/>
          </a:p>
          <a:p>
            <a:r>
              <a:rPr lang="en-US" altLang="zh-CN" sz="1600" dirty="0" smtClean="0"/>
              <a:t>LTE-A</a:t>
            </a:r>
            <a:r>
              <a:rPr lang="zh-CN" altLang="en-US" sz="1600" dirty="0" smtClean="0"/>
              <a:t>关键技术</a:t>
            </a:r>
            <a:r>
              <a:rPr lang="en-US" altLang="zh-CN" sz="1600" dirty="0" smtClean="0"/>
              <a:t>(CA, ICIC, </a:t>
            </a:r>
            <a:r>
              <a:rPr lang="en-US" altLang="zh-CN" sz="1600" dirty="0" err="1" smtClean="0"/>
              <a:t>CoMP</a:t>
            </a:r>
            <a:r>
              <a:rPr lang="en-US" altLang="zh-CN" sz="1600" dirty="0" smtClean="0"/>
              <a:t>…)</a:t>
            </a:r>
          </a:p>
          <a:p>
            <a:r>
              <a:rPr lang="en-US" sz="1600" dirty="0" smtClean="0"/>
              <a:t>3GPP</a:t>
            </a:r>
            <a:r>
              <a:rPr lang="zh-CN" altLang="en-US" sz="1600" dirty="0" smtClean="0"/>
              <a:t>协议规范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r>
              <a:rPr lang="en-GB" altLang="zh-CN" dirty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>
              <a:solidFill>
                <a:schemeClr val="bg2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>
              <a:solidFill>
                <a:schemeClr val="bg2"/>
              </a:solidFill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" y="730250"/>
            <a:ext cx="7188200" cy="384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1390650" y="31183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00" dirty="0" smtClean="0"/>
              <a:t>https://www.3gpp.org/DynaReport/36-series.htm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Revision history and metadata</a:t>
            </a:r>
            <a:endParaRPr lang="en-US" sz="16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Please delete this slide if document is uncontrolled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56476300"/>
              </p:ext>
            </p:extLst>
          </p:nvPr>
        </p:nvGraphicFramePr>
        <p:xfrm>
          <a:off x="238896" y="1076832"/>
          <a:ext cx="8735721" cy="32318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409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93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93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1784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77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37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5975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0330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4603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8774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507945">
                <a:tc gridSpan="10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/>
                        <a:t>Document ID: DXXXXXXXXX</a:t>
                      </a:r>
                      <a:endParaRPr kumimoji="0" lang="en-US" sz="800" b="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r>
                        <a:rPr lang="en-US" sz="800" b="0" dirty="0"/>
                        <a:t>Document location: </a:t>
                      </a:r>
                      <a:r>
                        <a:rPr lang="en-US" sz="800" b="0" kern="1200" baseline="0" dirty="0"/>
                        <a:t>	</a:t>
                      </a:r>
                    </a:p>
                    <a:p>
                      <a:r>
                        <a:rPr lang="en-US" sz="800" b="0" kern="1200" baseline="0" dirty="0"/>
                        <a:t>Organization:</a:t>
                      </a:r>
                      <a:endParaRPr lang="en-US" sz="1000" b="0" kern="1200" baseline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tc hMerge="1">
                  <a:txBody>
                    <a:bodyPr/>
                    <a:lstStyle/>
                    <a:p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103587" marR="103587" marT="53129" marB="53129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103587" marR="103587" marT="53129" marB="53129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103587" marR="103587" marT="53129" marB="53129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103587" marR="103587" marT="53129" marB="53129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600" b="1" kern="1200" baseline="0" dirty="0">
                        <a:solidFill>
                          <a:schemeClr val="accent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600" b="1" kern="1200" baseline="0" dirty="0">
                        <a:solidFill>
                          <a:schemeClr val="accent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r>
                        <a:rPr lang="en-US" sz="800" dirty="0"/>
                        <a:t>Version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Description</a:t>
                      </a:r>
                      <a:r>
                        <a:rPr lang="en-US" sz="800" baseline="0" dirty="0"/>
                        <a:t> of Changes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Date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Author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Owner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Reviewed</a:t>
                      </a:r>
                      <a:r>
                        <a:rPr lang="en-US" sz="800" baseline="0" dirty="0"/>
                        <a:t> by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Reviewed</a:t>
                      </a:r>
                      <a:r>
                        <a:rPr lang="en-US" sz="800" baseline="0" dirty="0"/>
                        <a:t> Date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Approver</a:t>
                      </a:r>
                      <a:endParaRPr lang="en-US" sz="9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Approval</a:t>
                      </a:r>
                      <a:r>
                        <a:rPr lang="en-US" sz="800" baseline="0" dirty="0"/>
                        <a:t> Date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lvl="0"/>
                      <a:endParaRPr lang="en-US" sz="600" u="none" noProof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zh-CN" sz="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宋体" pitchFamily="2" charset="-122"/>
                          <a:cs typeface="Arial" pitchFamily="34" charset="0"/>
                        </a:rPr>
                        <a:t>DD-MM-YYYY</a:t>
                      </a: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kumimoji="0" lang="en-GB" altLang="zh-CN" sz="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宋体" pitchFamily="2" charset="-122"/>
                          <a:cs typeface="Arial" pitchFamily="34" charset="0"/>
                        </a:rPr>
                        <a:t>DD-MM-YYYY</a:t>
                      </a: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kumimoji="0" lang="en-GB" altLang="zh-CN" sz="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宋体" pitchFamily="2" charset="-122"/>
                          <a:cs typeface="Arial" pitchFamily="34" charset="0"/>
                        </a:rPr>
                        <a:t>DD-MM-YYYY</a:t>
                      </a: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lvl="0"/>
                      <a:endParaRPr lang="en-US" sz="600" u="none" noProof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u="none" noProof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u="none" noProof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lvl="0"/>
                      <a:endParaRPr lang="en-US" sz="600" u="none" noProof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hangingPunct="0"/>
            <a:r>
              <a:rPr lang="en-US" altLang="zh-CN" sz="1000" dirty="0" smtClean="0"/>
              <a:t>3GPP</a:t>
            </a:r>
            <a:r>
              <a:rPr lang="zh-CN" altLang="en-US" sz="1000" dirty="0" smtClean="0"/>
              <a:t>演进方向</a:t>
            </a:r>
            <a:endParaRPr lang="en-US" altLang="zh-CN" sz="1000" dirty="0" smtClean="0"/>
          </a:p>
          <a:p>
            <a:pPr hangingPunct="0"/>
            <a:r>
              <a:rPr lang="en-US" altLang="zh-CN" sz="1000" dirty="0" smtClean="0"/>
              <a:t>LTE</a:t>
            </a:r>
            <a:r>
              <a:rPr lang="zh-CN" altLang="en-US" sz="1000" dirty="0" smtClean="0"/>
              <a:t> </a:t>
            </a:r>
            <a:r>
              <a:rPr lang="en-US" altLang="zh-CN" sz="1000" dirty="0"/>
              <a:t>=</a:t>
            </a:r>
            <a:r>
              <a:rPr lang="zh-CN" altLang="en-US" sz="1000" dirty="0"/>
              <a:t> </a:t>
            </a:r>
            <a:r>
              <a:rPr lang="en-US" altLang="zh-CN" sz="1000" dirty="0"/>
              <a:t>Long Term Evolution</a:t>
            </a:r>
          </a:p>
          <a:p>
            <a:pPr hangingPunct="0"/>
            <a:r>
              <a:rPr lang="zh-CN" altLang="en-US" sz="1000" dirty="0"/>
              <a:t>特点</a:t>
            </a:r>
            <a:r>
              <a:rPr lang="en-US" altLang="zh-CN" sz="1000" dirty="0" smtClean="0"/>
              <a:t>:</a:t>
            </a:r>
            <a:r>
              <a:rPr lang="zh-CN" altLang="en-US" sz="1000" dirty="0" smtClean="0"/>
              <a:t>一统江湖</a:t>
            </a: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LTE</a:t>
            </a:r>
            <a:r>
              <a:rPr lang="zh-CN" altLang="en-US" dirty="0"/>
              <a:t>概述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09896" y="1766780"/>
            <a:ext cx="3502973" cy="162003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73562" y="1125573"/>
            <a:ext cx="4770438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505450" y="1720850"/>
            <a:ext cx="864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n-lt"/>
              </a:rPr>
              <a:t>LTE-A</a:t>
            </a:r>
          </a:p>
          <a:p>
            <a:endParaRPr lang="en-US" altLang="zh-CN" dirty="0" smtClean="0">
              <a:latin typeface="+mn-lt"/>
            </a:endParaRPr>
          </a:p>
          <a:p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1Gbps</a:t>
            </a:r>
            <a:endParaRPr lang="zh-CN" altLang="en-US" dirty="0" err="1" smtClean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6100" y="1885950"/>
            <a:ext cx="1133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n-lt"/>
              </a:rPr>
              <a:t>LTE</a:t>
            </a:r>
          </a:p>
          <a:p>
            <a:endParaRPr lang="en-US" altLang="zh-CN" dirty="0" smtClean="0">
              <a:latin typeface="+mn-lt"/>
            </a:endParaRPr>
          </a:p>
          <a:p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100Mbps</a:t>
            </a:r>
            <a:endParaRPr lang="zh-CN" altLang="en-US" dirty="0" err="1" smtClean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2100" y="1295400"/>
            <a:ext cx="1232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n-lt"/>
              </a:rPr>
              <a:t>LTE-A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Pro</a:t>
            </a:r>
          </a:p>
          <a:p>
            <a:endParaRPr lang="en-US" altLang="zh-CN" dirty="0" smtClean="0">
              <a:latin typeface="+mn-lt"/>
            </a:endParaRPr>
          </a:p>
        </p:txBody>
      </p:sp>
      <p:sp>
        <p:nvSpPr>
          <p:cNvPr id="11" name="Content Placeholder 3"/>
          <p:cNvSpPr txBox="1">
            <a:spLocks/>
          </p:cNvSpPr>
          <p:nvPr/>
        </p:nvSpPr>
        <p:spPr bwMode="auto">
          <a:xfrm>
            <a:off x="418120" y="537790"/>
            <a:ext cx="8227649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>
                <a:solidFill>
                  <a:schemeClr val="bg2"/>
                </a:solidFill>
                <a:latin typeface="+mj-lt"/>
                <a:ea typeface="ヒラギノ角ゴ Pro W3" charset="0"/>
                <a:cs typeface="ヒラギノ角ゴ Pro W3" charset="0"/>
              </a:rPr>
              <a:t>版本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ヒラギノ角ゴ Pro W3" charset="0"/>
                <a:cs typeface="ヒラギノ角ゴ Pro W3" charset="0"/>
              </a:rPr>
              <a:t>演进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LTE</a:t>
            </a:r>
            <a:r>
              <a:rPr lang="zh-CN" altLang="en-US" dirty="0"/>
              <a:t>概述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系统架构</a:t>
            </a:r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74" y="2819400"/>
            <a:ext cx="2119080" cy="13462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572000" y="102884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 smtClean="0"/>
              <a:t>LTE：Long</a:t>
            </a:r>
            <a:r>
              <a:rPr lang="en-US" sz="1000" dirty="0" smtClean="0"/>
              <a:t> Term Evolution</a:t>
            </a:r>
            <a:r>
              <a:rPr lang="zh-CN" altLang="en-US" sz="1000" dirty="0" smtClean="0"/>
              <a:t>长期演进，是无线接口部分。</a:t>
            </a:r>
            <a:endParaRPr lang="zh-CN" altLang="en-US" sz="1000" dirty="0"/>
          </a:p>
        </p:txBody>
      </p:sp>
      <p:sp>
        <p:nvSpPr>
          <p:cNvPr id="11" name="矩形 10"/>
          <p:cNvSpPr/>
          <p:nvPr/>
        </p:nvSpPr>
        <p:spPr>
          <a:xfrm>
            <a:off x="4572000" y="158303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E-</a:t>
            </a:r>
            <a:r>
              <a:rPr lang="en-US" sz="1000" dirty="0" err="1" smtClean="0"/>
              <a:t>UTRAN：Evolved</a:t>
            </a:r>
            <a:r>
              <a:rPr lang="en-US" sz="1000" dirty="0" smtClean="0"/>
              <a:t> UMTS Terrestrial Radio Access </a:t>
            </a:r>
            <a:r>
              <a:rPr lang="en-US" sz="1000" dirty="0" smtClean="0"/>
              <a:t>Network</a:t>
            </a:r>
            <a:endParaRPr lang="zh-CN" altLang="en-US" sz="1000" dirty="0"/>
          </a:p>
        </p:txBody>
      </p:sp>
      <p:sp>
        <p:nvSpPr>
          <p:cNvPr id="12" name="矩形 11"/>
          <p:cNvSpPr/>
          <p:nvPr/>
        </p:nvSpPr>
        <p:spPr>
          <a:xfrm>
            <a:off x="4572000" y="183703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 smtClean="0"/>
              <a:t>EPC：Evolved</a:t>
            </a:r>
            <a:r>
              <a:rPr lang="en-US" sz="1000" dirty="0" smtClean="0"/>
              <a:t> Packet </a:t>
            </a:r>
            <a:r>
              <a:rPr lang="en-US" sz="1000" dirty="0" smtClean="0"/>
              <a:t>Core</a:t>
            </a:r>
            <a:endParaRPr lang="zh-CN" altLang="en-US" sz="1000" dirty="0"/>
          </a:p>
        </p:txBody>
      </p:sp>
      <p:sp>
        <p:nvSpPr>
          <p:cNvPr id="13" name="矩形 12"/>
          <p:cNvSpPr/>
          <p:nvPr/>
        </p:nvSpPr>
        <p:spPr>
          <a:xfrm>
            <a:off x="4572000" y="206443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 smtClean="0"/>
              <a:t>EPS：Evolved</a:t>
            </a:r>
            <a:r>
              <a:rPr lang="en-US" sz="1000" dirty="0" smtClean="0"/>
              <a:t> Packet </a:t>
            </a:r>
            <a:r>
              <a:rPr lang="en-US" sz="1000" dirty="0" smtClean="0"/>
              <a:t>System = E-UTRAN + EPC</a:t>
            </a:r>
            <a:endParaRPr lang="zh-CN" altLang="en-US" sz="1000" dirty="0"/>
          </a:p>
        </p:txBody>
      </p:sp>
      <p:sp>
        <p:nvSpPr>
          <p:cNvPr id="14" name="矩形 13"/>
          <p:cNvSpPr/>
          <p:nvPr/>
        </p:nvSpPr>
        <p:spPr>
          <a:xfrm>
            <a:off x="4572000" y="121593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 smtClean="0"/>
              <a:t>SAE：System</a:t>
            </a:r>
            <a:r>
              <a:rPr lang="en-US" sz="1000" dirty="0" smtClean="0"/>
              <a:t> Architecture Evolution，</a:t>
            </a:r>
            <a:r>
              <a:rPr lang="zh-CN" altLang="en-US" sz="1000" dirty="0" smtClean="0"/>
              <a:t>是核心网架构演进项目。与</a:t>
            </a:r>
            <a:r>
              <a:rPr lang="en-US" sz="1000" dirty="0" smtClean="0"/>
              <a:t>LTE</a:t>
            </a:r>
            <a:r>
              <a:rPr lang="zh-CN" altLang="en-US" sz="1000" dirty="0" smtClean="0"/>
              <a:t>相对应。</a:t>
            </a:r>
            <a:endParaRPr lang="zh-CN" altLang="en-US" sz="1000" dirty="0"/>
          </a:p>
        </p:txBody>
      </p:sp>
      <p:sp>
        <p:nvSpPr>
          <p:cNvPr id="16" name="矩形 15"/>
          <p:cNvSpPr/>
          <p:nvPr/>
        </p:nvSpPr>
        <p:spPr>
          <a:xfrm>
            <a:off x="260350" y="3878987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hangingPunct="0">
              <a:buNone/>
            </a:pPr>
            <a:r>
              <a:rPr lang="zh-CN" altLang="en-US" sz="1000" b="1" dirty="0" smtClean="0"/>
              <a:t>核心网：和</a:t>
            </a:r>
            <a:r>
              <a:rPr lang="en-US" altLang="zh-CN" sz="1000" b="1" dirty="0" smtClean="0"/>
              <a:t>WCDMA</a:t>
            </a:r>
            <a:r>
              <a:rPr lang="zh-CN" altLang="en-US" sz="1000" b="1" dirty="0" smtClean="0"/>
              <a:t>系统比较：拿掉了</a:t>
            </a:r>
            <a:r>
              <a:rPr lang="en-US" altLang="zh-CN" sz="1000" b="1" dirty="0" smtClean="0"/>
              <a:t>CS</a:t>
            </a:r>
            <a:r>
              <a:rPr lang="zh-CN" altLang="en-US" sz="1000" b="1" dirty="0" smtClean="0"/>
              <a:t>域，控制面</a:t>
            </a:r>
            <a:r>
              <a:rPr lang="en-US" altLang="zh-CN" sz="1000" b="1" dirty="0" smtClean="0"/>
              <a:t>/</a:t>
            </a:r>
            <a:r>
              <a:rPr lang="zh-CN" altLang="en-US" sz="1000" b="1" dirty="0" smtClean="0"/>
              <a:t>用户面分离</a:t>
            </a:r>
            <a:endParaRPr lang="en-US" altLang="zh-CN" sz="1000" b="1" dirty="0" smtClean="0"/>
          </a:p>
          <a:p>
            <a:pPr marL="0" indent="0" hangingPunct="0">
              <a:buNone/>
            </a:pPr>
            <a:r>
              <a:rPr lang="zh-CN" altLang="en-US" sz="1000" b="1" dirty="0" smtClean="0"/>
              <a:t>无线网：和</a:t>
            </a:r>
            <a:r>
              <a:rPr lang="en-US" altLang="zh-CN" sz="1000" b="1" dirty="0" smtClean="0"/>
              <a:t>WCDMA</a:t>
            </a:r>
            <a:r>
              <a:rPr lang="zh-CN" altLang="en-US" sz="1000" b="1" dirty="0" smtClean="0"/>
              <a:t>系统比较：拿掉了</a:t>
            </a:r>
            <a:r>
              <a:rPr lang="en-US" altLang="zh-CN" sz="1000" b="1" dirty="0" smtClean="0"/>
              <a:t>RNC</a:t>
            </a:r>
            <a:r>
              <a:rPr lang="zh-CN" altLang="en-US" sz="1000" b="1" dirty="0" smtClean="0"/>
              <a:t>  </a:t>
            </a:r>
            <a:endParaRPr lang="en-US" altLang="zh-CN" sz="1000" b="1" dirty="0" smtClean="0"/>
          </a:p>
          <a:p>
            <a:pPr marL="0" indent="0" hangingPunct="0">
              <a:buNone/>
            </a:pPr>
            <a:r>
              <a:rPr lang="zh-CN" altLang="en-US" sz="1000" b="1" dirty="0" smtClean="0"/>
              <a:t>扁平化的优点</a:t>
            </a:r>
            <a:r>
              <a:rPr lang="en-US" altLang="zh-CN" sz="1000" b="1" dirty="0" smtClean="0"/>
              <a:t>:</a:t>
            </a:r>
            <a:r>
              <a:rPr lang="zh-CN" altLang="en-US" sz="1000" b="1" dirty="0" smtClean="0"/>
              <a:t> 处理延时降低，但同时对核心网的性能提出挑战</a:t>
            </a:r>
            <a:endParaRPr lang="en-US" altLang="zh-CN" sz="1000" b="1" dirty="0"/>
          </a:p>
        </p:txBody>
      </p:sp>
      <p:sp>
        <p:nvSpPr>
          <p:cNvPr id="17" name="矩形 16"/>
          <p:cNvSpPr/>
          <p:nvPr/>
        </p:nvSpPr>
        <p:spPr>
          <a:xfrm>
            <a:off x="4572000" y="69864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00" b="1" dirty="0" smtClean="0"/>
              <a:t>一些常用术语的区分</a:t>
            </a:r>
            <a:endParaRPr lang="zh-CN" altLang="en-US" sz="1000" b="1" dirty="0"/>
          </a:p>
        </p:txBody>
      </p:sp>
      <p:pic>
        <p:nvPicPr>
          <p:cNvPr id="18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450" y="2622550"/>
            <a:ext cx="2266950" cy="202121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4533" y="892813"/>
            <a:ext cx="4255717" cy="273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056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概述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无线侧</a:t>
            </a:r>
            <a:r>
              <a:rPr lang="en-US" altLang="zh-CN" dirty="0" smtClean="0"/>
              <a:t>:</a:t>
            </a:r>
            <a:r>
              <a:rPr lang="en-US" altLang="zh-CN" dirty="0" err="1" smtClean="0"/>
              <a:t>Envolved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NodeB</a:t>
            </a:r>
            <a:r>
              <a:rPr lang="en-US" altLang="zh-CN" dirty="0" smtClean="0"/>
              <a:t> (</a:t>
            </a:r>
            <a:r>
              <a:rPr lang="en-US" altLang="zh-CN" dirty="0" err="1" smtClean="0"/>
              <a:t>eNB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2972" y="1041400"/>
            <a:ext cx="2603366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2675" y="1200150"/>
            <a:ext cx="2773488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57"/>
          <p:cNvSpPr>
            <a:spLocks noChangeArrowheads="1"/>
          </p:cNvSpPr>
          <p:nvPr/>
        </p:nvSpPr>
        <p:spPr bwMode="auto">
          <a:xfrm>
            <a:off x="3597275" y="796925"/>
            <a:ext cx="15732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b="1" u="sng" dirty="0" err="1">
                <a:ea typeface="ＭＳ Ｐゴシック" pitchFamily="-48" charset="-128"/>
              </a:rPr>
              <a:t>eNB</a:t>
            </a:r>
            <a:r>
              <a:rPr lang="en-US" altLang="zh-CN" sz="1200" b="1" u="sng" dirty="0">
                <a:ea typeface="ＭＳ Ｐゴシック" pitchFamily="-48" charset="-128"/>
              </a:rPr>
              <a:t> Functions</a:t>
            </a:r>
          </a:p>
        </p:txBody>
      </p:sp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概述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核心网侧</a:t>
            </a:r>
            <a:r>
              <a:rPr lang="en-US" altLang="zh-CN" dirty="0" smtClean="0"/>
              <a:t>:MME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3196" y="850900"/>
            <a:ext cx="3411254" cy="397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9" y="1079940"/>
            <a:ext cx="1966913" cy="377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30"/>
          <p:cNvSpPr>
            <a:spLocks noChangeArrowheads="1"/>
          </p:cNvSpPr>
          <p:nvPr/>
        </p:nvSpPr>
        <p:spPr bwMode="auto">
          <a:xfrm>
            <a:off x="3940175" y="790575"/>
            <a:ext cx="13128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b="1" u="sng" dirty="0">
                <a:ea typeface="ＭＳ Ｐゴシック" pitchFamily="-48" charset="-128"/>
              </a:rPr>
              <a:t>MME Functions</a:t>
            </a:r>
          </a:p>
        </p:txBody>
      </p:sp>
    </p:spTree>
    <p:extLst>
      <p:ext uri="{BB962C8B-B14F-4D97-AF65-F5344CB8AC3E}">
        <p14:creationId xmlns:p14="http://schemas.microsoft.com/office/powerpoint/2010/main" xmlns="" val="171123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概述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核心网侧</a:t>
            </a:r>
            <a:r>
              <a:rPr lang="en-US" altLang="zh-CN" dirty="0" smtClean="0"/>
              <a:t>: </a:t>
            </a:r>
            <a:r>
              <a:rPr lang="en-US" altLang="zh-CN" dirty="0" smtClean="0"/>
              <a:t>SGW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071" y="933450"/>
            <a:ext cx="3498479" cy="382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37102" y="1657349"/>
            <a:ext cx="2611336" cy="308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72"/>
          <p:cNvSpPr>
            <a:spLocks noChangeArrowheads="1"/>
          </p:cNvSpPr>
          <p:nvPr/>
        </p:nvSpPr>
        <p:spPr bwMode="auto">
          <a:xfrm>
            <a:off x="3898900" y="1346200"/>
            <a:ext cx="2855913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400" u="sng" dirty="0">
                <a:ea typeface="ＭＳ Ｐゴシック" pitchFamily="-48" charset="-128"/>
              </a:rPr>
              <a:t>Serving Gateway Functions</a:t>
            </a:r>
          </a:p>
        </p:txBody>
      </p:sp>
    </p:spTree>
    <p:extLst>
      <p:ext uri="{BB962C8B-B14F-4D97-AF65-F5344CB8AC3E}">
        <p14:creationId xmlns:p14="http://schemas.microsoft.com/office/powerpoint/2010/main" xmlns="" val="310387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概述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核心网侧</a:t>
            </a:r>
            <a:r>
              <a:rPr lang="en-US" altLang="zh-CN" dirty="0" smtClean="0"/>
              <a:t>: </a:t>
            </a:r>
            <a:r>
              <a:rPr lang="en-US" altLang="zh-CN" dirty="0" smtClean="0"/>
              <a:t>PGW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5672" y="996950"/>
            <a:ext cx="3354341" cy="31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4861" y="1016000"/>
            <a:ext cx="2546913" cy="311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68"/>
          <p:cNvSpPr>
            <a:spLocks noChangeArrowheads="1"/>
          </p:cNvSpPr>
          <p:nvPr/>
        </p:nvSpPr>
        <p:spPr bwMode="auto">
          <a:xfrm>
            <a:off x="4006850" y="765175"/>
            <a:ext cx="21272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400" u="sng" dirty="0">
                <a:ea typeface="ＭＳ Ｐゴシック" pitchFamily="-48" charset="-128"/>
              </a:rPr>
              <a:t>PDN Gateway Functions</a:t>
            </a:r>
          </a:p>
        </p:txBody>
      </p:sp>
    </p:spTree>
    <p:extLst>
      <p:ext uri="{BB962C8B-B14F-4D97-AF65-F5344CB8AC3E}">
        <p14:creationId xmlns:p14="http://schemas.microsoft.com/office/powerpoint/2010/main" xmlns="" val="61137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接口和协议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899" y="609600"/>
            <a:ext cx="3534526" cy="43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56130" y="476250"/>
            <a:ext cx="2893920" cy="338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_PPT_Temp_Arial_Macro_Free_v53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NET_PPT_Temp_Arial_Macro_Free_v51" id="{8D803308-784A-4915-9600-984AB2AA7C57}" vid="{40DA430F-9525-450C-A1C3-970D65CC2B3B}"/>
    </a:ext>
  </a:extLst>
</a:theme>
</file>

<file path=ppt/theme/theme2.xml><?xml version="1.0" encoding="utf-8"?>
<a:theme xmlns:a="http://schemas.openxmlformats.org/drawingml/2006/main" name="Nokia Master Blue Background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NET_PPT_Temp_Arial_Macro_Free_v51" id="{8D803308-784A-4915-9600-984AB2AA7C57}" vid="{4A425527-96A3-4A84-9E4D-BF967562125A}"/>
    </a:ext>
  </a:extLst>
</a:theme>
</file>

<file path=ppt/theme/theme3.xml><?xml version="1.0" encoding="utf-8"?>
<a:theme xmlns:a="http://schemas.openxmlformats.org/drawingml/2006/main" name="Final Slide">
  <a:themeElements>
    <a:clrScheme name="Custom 18">
      <a:dk1>
        <a:srgbClr val="124191"/>
      </a:dk1>
      <a:lt1>
        <a:srgbClr val="FFFFFF"/>
      </a:lt1>
      <a:dk2>
        <a:srgbClr val="FFFFFF"/>
      </a:dk2>
      <a:lt2>
        <a:srgbClr val="687170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NET_PPT_Temp_Arial_Macro_Free_v51" id="{8D803308-784A-4915-9600-984AB2AA7C57}" vid="{390ADDEA-1B99-4A1B-B179-A2DD6FC1886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NET_PPT_Temp_Arial_Macro_Free_v53</Template>
  <TotalTime>0</TotalTime>
  <Words>1010</Words>
  <Application>Microsoft Office PowerPoint</Application>
  <PresentationFormat>全屏显示(16:9)</PresentationFormat>
  <Paragraphs>411</Paragraphs>
  <Slides>22</Slides>
  <Notes>18</Notes>
  <HiddenSlides>1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22</vt:i4>
      </vt:variant>
    </vt:vector>
  </HeadingPairs>
  <TitlesOfParts>
    <vt:vector size="25" baseType="lpstr">
      <vt:lpstr>NET_PPT_Temp_Arial_Macro_Free_v53</vt:lpstr>
      <vt:lpstr>Nokia Master Blue Background</vt:lpstr>
      <vt:lpstr>Final Slide</vt:lpstr>
      <vt:lpstr>幻灯片 1</vt:lpstr>
      <vt:lpstr>大纲  </vt:lpstr>
      <vt:lpstr>LTE概述     </vt:lpstr>
      <vt:lpstr>LTE概述           </vt:lpstr>
      <vt:lpstr>LTE概述            </vt:lpstr>
      <vt:lpstr>LTE概述            </vt:lpstr>
      <vt:lpstr>LTE概述            </vt:lpstr>
      <vt:lpstr>LTE概述            </vt:lpstr>
      <vt:lpstr>LTE接口和协议            </vt:lpstr>
      <vt:lpstr>LTE关键技术           </vt:lpstr>
      <vt:lpstr>LTE关键技术- OFDM技术            </vt:lpstr>
      <vt:lpstr>LTE关键技术- AMC技术            </vt:lpstr>
      <vt:lpstr>LTE关键技术- 多天线技术            </vt:lpstr>
      <vt:lpstr>LTE空中接口            </vt:lpstr>
      <vt:lpstr>LTE空中接口            </vt:lpstr>
      <vt:lpstr>LTE空中接口            </vt:lpstr>
      <vt:lpstr>LTE空中接口            </vt:lpstr>
      <vt:lpstr>LTE-A技术            </vt:lpstr>
      <vt:lpstr>缩略语  </vt:lpstr>
      <vt:lpstr>参考文献 </vt:lpstr>
      <vt:lpstr>幻灯片 21</vt:lpstr>
      <vt:lpstr>Revision history and metadata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2015-09-10T10:38:36Z</dcterms:created>
  <dcterms:modified xsi:type="dcterms:W3CDTF">2019-03-28T14:52:34Z</dcterms:modified>
</cp:coreProperties>
</file>